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1" r:id="rId4"/>
    <p:sldId id="262" r:id="rId5"/>
    <p:sldId id="263" r:id="rId6"/>
    <p:sldId id="264" r:id="rId7"/>
    <p:sldId id="265" r:id="rId8"/>
    <p:sldId id="266" r:id="rId9"/>
    <p:sldId id="260" r:id="rId10"/>
    <p:sldId id="257"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4660"/>
  </p:normalViewPr>
  <p:slideViewPr>
    <p:cSldViewPr snapToGrid="0">
      <p:cViewPr varScale="1">
        <p:scale>
          <a:sx n="118" d="100"/>
          <a:sy n="118" d="100"/>
        </p:scale>
        <p:origin x="261"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3D3F6-2D22-4045-AAA6-A7D9748469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C7EEB0E-0ACB-4BFE-BD93-BCFDCC2A8F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E1C0E48-9E12-4527-9C57-5A99DEEE77A0}"/>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5" name="Footer Placeholder 4">
            <a:extLst>
              <a:ext uri="{FF2B5EF4-FFF2-40B4-BE49-F238E27FC236}">
                <a16:creationId xmlns:a16="http://schemas.microsoft.com/office/drawing/2014/main" id="{585F0260-A188-4714-8527-1046FCE3F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DD9829-F632-42C5-B8C8-69175AF31907}"/>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545495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44AFD-E267-46A8-9739-CA7B21AB7A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5075C3-9FD8-43C2-866F-5B5D746D14E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CD2120-2B33-4F7B-9620-40D2E75D7A7D}"/>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5" name="Footer Placeholder 4">
            <a:extLst>
              <a:ext uri="{FF2B5EF4-FFF2-40B4-BE49-F238E27FC236}">
                <a16:creationId xmlns:a16="http://schemas.microsoft.com/office/drawing/2014/main" id="{51C5E3AD-AA3F-42A8-A0BA-C77A90F2B5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7602E0-29C9-439E-956D-DF3770D810F7}"/>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26944771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42EB75-1A09-4904-99C6-0B010E0BAD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4D2CEB3-7316-4E28-A9D8-F261C6228C9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67F930-92C2-4CA2-BBFC-63CA44D2417D}"/>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5" name="Footer Placeholder 4">
            <a:extLst>
              <a:ext uri="{FF2B5EF4-FFF2-40B4-BE49-F238E27FC236}">
                <a16:creationId xmlns:a16="http://schemas.microsoft.com/office/drawing/2014/main" id="{133C1A93-2DC2-4E26-838A-F788ADE60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63727A-64D4-45EB-87C9-6DF81C69BB93}"/>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15174107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6A5B9-59A8-40D4-9E89-A0F2D68A96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116ACD-2344-4E3A-9694-FD36AF4D43E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8A313-F339-4E1D-B060-BF273C0B036D}"/>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5" name="Footer Placeholder 4">
            <a:extLst>
              <a:ext uri="{FF2B5EF4-FFF2-40B4-BE49-F238E27FC236}">
                <a16:creationId xmlns:a16="http://schemas.microsoft.com/office/drawing/2014/main" id="{FC435482-A0CE-42AB-9EE0-4A30823E06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A9E86B-D649-4C69-A49B-FF039A5883D2}"/>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2565133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D9028-7864-41BD-B6C6-40255F76AA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A506379-5162-451B-B941-A5FF0321A3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2BE0993-39E7-4924-A88B-0235071C9168}"/>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5" name="Footer Placeholder 4">
            <a:extLst>
              <a:ext uri="{FF2B5EF4-FFF2-40B4-BE49-F238E27FC236}">
                <a16:creationId xmlns:a16="http://schemas.microsoft.com/office/drawing/2014/main" id="{2F2F7FCF-BDE3-4216-BC10-77D4491F29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3D2980-2D19-4C6F-843D-31EE505F1E32}"/>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3557320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53CD7-8177-4B80-B45C-5F160637B2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AF6BC8-E150-4BA7-ABCC-2EB0AF1E9C1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FCFA25-BB83-45BF-BE2A-41EEE0CEBF6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F1269C-D589-4B7A-A5D4-A806856EEEA3}"/>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6" name="Footer Placeholder 5">
            <a:extLst>
              <a:ext uri="{FF2B5EF4-FFF2-40B4-BE49-F238E27FC236}">
                <a16:creationId xmlns:a16="http://schemas.microsoft.com/office/drawing/2014/main" id="{3A42297B-4DEB-4E65-8883-AF312A6530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92B8A6-4FC4-45E0-8507-B04D959BEB2F}"/>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2231640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48591-C6EE-4D6D-A999-4B7294637EE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8268A4-AE3A-46F7-B255-8ADD36C861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021A33E-C13A-46DF-9A15-A8BAE4FDDA9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245E7E-66F0-483F-B1CA-4D33C03A58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F312BE0-9A86-46DB-B1B3-DBAD37ED777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F4349E-7141-4789-87A3-AB297D63C5DC}"/>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8" name="Footer Placeholder 7">
            <a:extLst>
              <a:ext uri="{FF2B5EF4-FFF2-40B4-BE49-F238E27FC236}">
                <a16:creationId xmlns:a16="http://schemas.microsoft.com/office/drawing/2014/main" id="{D681982E-D883-4D6C-8AB3-FC85D106FC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517EB0-0E2F-4297-932A-198D1A5CC47E}"/>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4235801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6197F-5314-41CC-B52F-0B834B4F01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F1A59F9-CC34-4B96-93B3-DE0E12FFA60F}"/>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4" name="Footer Placeholder 3">
            <a:extLst>
              <a:ext uri="{FF2B5EF4-FFF2-40B4-BE49-F238E27FC236}">
                <a16:creationId xmlns:a16="http://schemas.microsoft.com/office/drawing/2014/main" id="{F69006FD-C439-40CD-800C-D66F8B9A67B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4C01691-57AE-4D4A-A9F0-E163F4972C95}"/>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885909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8361F2-6F85-4FB4-9E14-065F4C68B5CB}"/>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3" name="Footer Placeholder 2">
            <a:extLst>
              <a:ext uri="{FF2B5EF4-FFF2-40B4-BE49-F238E27FC236}">
                <a16:creationId xmlns:a16="http://schemas.microsoft.com/office/drawing/2014/main" id="{F8852E99-1F23-4E7E-988D-90689D0E4DD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1EE765-4AA8-4676-8B3A-7F6228F18D89}"/>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1893493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92D31-D195-45F9-B797-76250F9BA3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855D31-8FCC-4A9A-AC3B-8595BBDF7B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CC6A8E-8414-4E46-8DDA-B192FEF575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8976182-6951-426D-8B7D-835C073D5EEB}"/>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6" name="Footer Placeholder 5">
            <a:extLst>
              <a:ext uri="{FF2B5EF4-FFF2-40B4-BE49-F238E27FC236}">
                <a16:creationId xmlns:a16="http://schemas.microsoft.com/office/drawing/2014/main" id="{9E76D0FF-AE54-4834-AC49-DF010C383D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C01965-1FA3-4A21-BA5E-CC66857D2C42}"/>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264610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37D4D-F1A1-4370-80AF-F536883195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93AC17-332C-4198-932E-3CE4650BFB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89196B2-A7A1-4325-B851-AB994BC775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E2FC3B6-CD17-4AA4-ABD8-96D91D65054D}"/>
              </a:ext>
            </a:extLst>
          </p:cNvPr>
          <p:cNvSpPr>
            <a:spLocks noGrp="1"/>
          </p:cNvSpPr>
          <p:nvPr>
            <p:ph type="dt" sz="half" idx="10"/>
          </p:nvPr>
        </p:nvSpPr>
        <p:spPr/>
        <p:txBody>
          <a:bodyPr/>
          <a:lstStyle/>
          <a:p>
            <a:fld id="{A8111826-4527-4675-8DF6-50F9AE550441}" type="datetimeFigureOut">
              <a:rPr lang="en-US" smtClean="0"/>
              <a:t>10/27/2020</a:t>
            </a:fld>
            <a:endParaRPr lang="en-US"/>
          </a:p>
        </p:txBody>
      </p:sp>
      <p:sp>
        <p:nvSpPr>
          <p:cNvPr id="6" name="Footer Placeholder 5">
            <a:extLst>
              <a:ext uri="{FF2B5EF4-FFF2-40B4-BE49-F238E27FC236}">
                <a16:creationId xmlns:a16="http://schemas.microsoft.com/office/drawing/2014/main" id="{760AD421-8984-4F01-8EB6-7DA6E9F295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8C2F9C-EEC8-4EA9-9A31-98C06D00AA38}"/>
              </a:ext>
            </a:extLst>
          </p:cNvPr>
          <p:cNvSpPr>
            <a:spLocks noGrp="1"/>
          </p:cNvSpPr>
          <p:nvPr>
            <p:ph type="sldNum" sz="quarter" idx="12"/>
          </p:nvPr>
        </p:nvSpPr>
        <p:spPr/>
        <p:txBody>
          <a:bodyPr/>
          <a:lstStyle/>
          <a:p>
            <a:fld id="{E326D623-F39B-4832-A463-DF6E2CF5CD5B}" type="slidenum">
              <a:rPr lang="en-US" smtClean="0"/>
              <a:t>‹#›</a:t>
            </a:fld>
            <a:endParaRPr lang="en-US"/>
          </a:p>
        </p:txBody>
      </p:sp>
    </p:spTree>
    <p:extLst>
      <p:ext uri="{BB962C8B-B14F-4D97-AF65-F5344CB8AC3E}">
        <p14:creationId xmlns:p14="http://schemas.microsoft.com/office/powerpoint/2010/main" val="3964078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5990CA-F4A9-4738-AE2C-E25D52F37D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87483F2-06FD-4293-9B8B-7C69D5A242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DAD178-107E-43CE-A001-B8540DEDA5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111826-4527-4675-8DF6-50F9AE550441}" type="datetimeFigureOut">
              <a:rPr lang="en-US" smtClean="0"/>
              <a:t>10/27/2020</a:t>
            </a:fld>
            <a:endParaRPr lang="en-US"/>
          </a:p>
        </p:txBody>
      </p:sp>
      <p:sp>
        <p:nvSpPr>
          <p:cNvPr id="5" name="Footer Placeholder 4">
            <a:extLst>
              <a:ext uri="{FF2B5EF4-FFF2-40B4-BE49-F238E27FC236}">
                <a16:creationId xmlns:a16="http://schemas.microsoft.com/office/drawing/2014/main" id="{62E7ECC0-BCC6-4C8C-9EED-4B90583BE3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B6A3370-0D6A-4C8F-857C-8B795EF655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26D623-F39B-4832-A463-DF6E2CF5CD5B}" type="slidenum">
              <a:rPr lang="en-US" smtClean="0"/>
              <a:t>‹#›</a:t>
            </a:fld>
            <a:endParaRPr lang="en-US"/>
          </a:p>
        </p:txBody>
      </p:sp>
    </p:spTree>
    <p:extLst>
      <p:ext uri="{BB962C8B-B14F-4D97-AF65-F5344CB8AC3E}">
        <p14:creationId xmlns:p14="http://schemas.microsoft.com/office/powerpoint/2010/main" val="5170282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ociety.people.com.cn/n1/2020/0930/c1008-31880347.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DA7CC-D9D8-4A2D-9349-FCB5EAAE3B2F}"/>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B3A8DB14-844B-43B8-89B1-1B55433D5FDF}"/>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724071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60BE0-2689-4B02-9590-E029BE2433D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969061B-259D-4EC8-905F-CEC873876698}"/>
              </a:ext>
            </a:extLst>
          </p:cNvPr>
          <p:cNvSpPr>
            <a:spLocks noGrp="1"/>
          </p:cNvSpPr>
          <p:nvPr>
            <p:ph idx="1"/>
          </p:nvPr>
        </p:nvSpPr>
        <p:spPr/>
        <p:txBody>
          <a:bodyPr/>
          <a:lstStyle/>
          <a:p>
            <a:r>
              <a:rPr lang="zh-CN" altLang="en-US" dirty="0"/>
              <a:t>二氧化碳排放力争于</a:t>
            </a:r>
            <a:r>
              <a:rPr lang="en-US" altLang="zh-CN" dirty="0"/>
              <a:t>2030</a:t>
            </a:r>
            <a:r>
              <a:rPr lang="zh-CN" altLang="en-US" dirty="0"/>
              <a:t>年前达到峰值，努力争取</a:t>
            </a:r>
            <a:r>
              <a:rPr lang="en-US" altLang="zh-CN" dirty="0"/>
              <a:t>2060</a:t>
            </a:r>
            <a:r>
              <a:rPr lang="zh-CN" altLang="en-US" dirty="0"/>
              <a:t>年前实现碳中和。</a:t>
            </a:r>
            <a:endParaRPr lang="en-US" altLang="zh-CN" dirty="0"/>
          </a:p>
          <a:p>
            <a:pPr marL="0" indent="0" algn="r">
              <a:buNone/>
            </a:pPr>
            <a:r>
              <a:rPr lang="en-US" altLang="zh-CN" dirty="0"/>
              <a:t>——</a:t>
            </a:r>
            <a:r>
              <a:rPr lang="zh-CN" altLang="en-US" dirty="0"/>
              <a:t>习近平总书记</a:t>
            </a:r>
            <a:endParaRPr lang="en-US" altLang="zh-CN" dirty="0"/>
          </a:p>
          <a:p>
            <a:r>
              <a:rPr lang="en-US" altLang="zh-CN" dirty="0">
                <a:hlinkClick r:id="rId2"/>
              </a:rPr>
              <a:t>http://society.people.com.cn/n1/2020/0930/c1008-31880347.html</a:t>
            </a:r>
            <a:endParaRPr lang="en-US" altLang="zh-CN" dirty="0"/>
          </a:p>
          <a:p>
            <a:endParaRPr lang="en-US" dirty="0"/>
          </a:p>
        </p:txBody>
      </p:sp>
    </p:spTree>
    <p:extLst>
      <p:ext uri="{BB962C8B-B14F-4D97-AF65-F5344CB8AC3E}">
        <p14:creationId xmlns:p14="http://schemas.microsoft.com/office/powerpoint/2010/main" val="1820349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F1CC2-C334-460F-B73E-FA1EA7F3CA81}"/>
              </a:ext>
            </a:extLst>
          </p:cNvPr>
          <p:cNvSpPr>
            <a:spLocks noGrp="1"/>
          </p:cNvSpPr>
          <p:nvPr>
            <p:ph type="title"/>
          </p:nvPr>
        </p:nvSpPr>
        <p:spPr/>
        <p:txBody>
          <a:bodyPr/>
          <a:lstStyle/>
          <a:p>
            <a:r>
              <a:rPr lang="zh-CN" altLang="en-US" dirty="0"/>
              <a:t>倒逼结构调整，促高质量发展与生态环境质量提升</a:t>
            </a:r>
            <a:endParaRPr lang="en-US" dirty="0"/>
          </a:p>
        </p:txBody>
      </p:sp>
      <p:sp>
        <p:nvSpPr>
          <p:cNvPr id="3" name="Content Placeholder 2">
            <a:extLst>
              <a:ext uri="{FF2B5EF4-FFF2-40B4-BE49-F238E27FC236}">
                <a16:creationId xmlns:a16="http://schemas.microsoft.com/office/drawing/2014/main" id="{14E72C9C-916B-4092-8E3F-62412BA081E9}"/>
              </a:ext>
            </a:extLst>
          </p:cNvPr>
          <p:cNvSpPr>
            <a:spLocks noGrp="1"/>
          </p:cNvSpPr>
          <p:nvPr>
            <p:ph idx="1"/>
          </p:nvPr>
        </p:nvSpPr>
        <p:spPr/>
        <p:txBody>
          <a:bodyPr>
            <a:normAutofit/>
          </a:bodyPr>
          <a:lstStyle/>
          <a:p>
            <a:r>
              <a:rPr lang="zh-CN" altLang="en-US" sz="2000" dirty="0">
                <a:latin typeface="+mn-ea"/>
              </a:rPr>
              <a:t>“力争在</a:t>
            </a:r>
            <a:r>
              <a:rPr lang="en-US" altLang="zh-CN" sz="2000" dirty="0">
                <a:latin typeface="+mn-ea"/>
              </a:rPr>
              <a:t>2030</a:t>
            </a:r>
            <a:r>
              <a:rPr lang="zh-CN" altLang="en-US" sz="2000" dirty="0">
                <a:latin typeface="+mn-ea"/>
              </a:rPr>
              <a:t>年前达到峰值，体现了中国主动为应对全球气候变化多做贡献的担当，树立了负责任大国形象。”中国国家气候变化专家委员会副主任何建坤表示，面对气候变化这一非传统领域的安全威胁，以全球合作推进治理进程，已经成为国际共识。中国率先控制住新冠肺炎疫情，在这个节点提出新的二氧化碳减排目标，就是向世界明确，中国要走绿色复苏、绿色转型的道路。</a:t>
            </a:r>
          </a:p>
          <a:p>
            <a:r>
              <a:rPr lang="zh-CN" altLang="en-US" sz="2000" dirty="0">
                <a:latin typeface="+mn-ea"/>
              </a:rPr>
              <a:t>生态环境部应对气候变化司司长李高认为，国家减排新目标为推动国内经济高质量发展和生态文明建设提供了有力抓手。不能只将达峰目标看作是减少二氧化碳排放，实际上，这个目标是我国高质量发展、经济社会全面进步的重大推动力。</a:t>
            </a:r>
          </a:p>
          <a:p>
            <a:r>
              <a:rPr lang="zh-CN" altLang="en-US" sz="2000" dirty="0">
                <a:latin typeface="+mn-ea"/>
              </a:rPr>
              <a:t>“实现达峰乃至碳中和的目标，二氧化碳排放必须大幅下降，这将有力倒逼能源结构、产业结构不断调整优化，带动绿色产业强劲增长。”李高说，从污染治理角度看，以大气污染治理为例，我们现有的大多数手段还停留在末端治理，调结构是污染治理的治本之策，明确二氧化碳达峰目标，以更多手段促进结构调整，将产生巨大的减排协同效应，有效促进生态环境质量提升。</a:t>
            </a:r>
            <a:endParaRPr lang="en-US" sz="2000" dirty="0">
              <a:latin typeface="+mn-ea"/>
            </a:endParaRPr>
          </a:p>
        </p:txBody>
      </p:sp>
    </p:spTree>
    <p:extLst>
      <p:ext uri="{BB962C8B-B14F-4D97-AF65-F5344CB8AC3E}">
        <p14:creationId xmlns:p14="http://schemas.microsoft.com/office/powerpoint/2010/main" val="220172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FA880-F184-412A-9025-02830FE94A09}"/>
              </a:ext>
            </a:extLst>
          </p:cNvPr>
          <p:cNvSpPr>
            <a:spLocks noGrp="1"/>
          </p:cNvSpPr>
          <p:nvPr>
            <p:ph type="title"/>
          </p:nvPr>
        </p:nvSpPr>
        <p:spPr/>
        <p:txBody>
          <a:bodyPr/>
          <a:lstStyle/>
          <a:p>
            <a:r>
              <a:rPr lang="zh-CN" altLang="en-US" dirty="0"/>
              <a:t>“十四五”规划中，二氧化碳减排将有硬措施</a:t>
            </a:r>
            <a:endParaRPr lang="en-US" dirty="0"/>
          </a:p>
        </p:txBody>
      </p:sp>
      <p:sp>
        <p:nvSpPr>
          <p:cNvPr id="3" name="Content Placeholder 2">
            <a:extLst>
              <a:ext uri="{FF2B5EF4-FFF2-40B4-BE49-F238E27FC236}">
                <a16:creationId xmlns:a16="http://schemas.microsoft.com/office/drawing/2014/main" id="{5C2F7C52-1B3C-4B8A-A380-CD1EDD364752}"/>
              </a:ext>
            </a:extLst>
          </p:cNvPr>
          <p:cNvSpPr>
            <a:spLocks noGrp="1"/>
          </p:cNvSpPr>
          <p:nvPr>
            <p:ph idx="1"/>
          </p:nvPr>
        </p:nvSpPr>
        <p:spPr/>
        <p:txBody>
          <a:bodyPr>
            <a:normAutofit/>
          </a:bodyPr>
          <a:lstStyle/>
          <a:p>
            <a:r>
              <a:rPr lang="zh-CN" altLang="en-US" sz="2400" dirty="0"/>
              <a:t>“国家实力进一步增强，政策创新能力显著提升，改革带来的红利、对制度的自信，都让我们对国家减排新目标的实现充满信心。但是减碳一定是一场攻坚战，需要久久为功。”李高表示。</a:t>
            </a:r>
          </a:p>
          <a:p>
            <a:r>
              <a:rPr lang="zh-CN" altLang="en-US" sz="2400"/>
              <a:t>“</a:t>
            </a:r>
            <a:r>
              <a:rPr lang="zh-CN" altLang="en-US" sz="2400" dirty="0"/>
              <a:t>从达峰到中和，发达国家过渡期有</a:t>
            </a:r>
            <a:r>
              <a:rPr lang="en-US" altLang="zh-CN" sz="2400" dirty="0"/>
              <a:t>60—70</a:t>
            </a:r>
            <a:r>
              <a:rPr lang="zh-CN" altLang="en-US" sz="2400" dirty="0"/>
              <a:t>年的时间，而中国只有</a:t>
            </a:r>
            <a:r>
              <a:rPr lang="en-US" altLang="zh-CN" sz="2400" dirty="0"/>
              <a:t>30</a:t>
            </a:r>
            <a:r>
              <a:rPr lang="zh-CN" altLang="en-US" sz="2400" dirty="0"/>
              <a:t>年时间，能源和经济转型、二氧化碳和其他温室气体减排的速度和力度都要比发达国家大得多。”何建坤认为，实现目标的路径有</a:t>
            </a:r>
            <a:r>
              <a:rPr lang="en-US" altLang="zh-CN" sz="2400" dirty="0"/>
              <a:t>4</a:t>
            </a:r>
            <a:r>
              <a:rPr lang="zh-CN" altLang="en-US" sz="2400" dirty="0"/>
              <a:t>个方面，涵盖加大产业结构转型的强度和力度，以数字化来推进低碳化；充分节约资源，发展循环经济；做好能源替代，建设近零排放的能源体系；在农业、林业、草原、湿地等系统寻求基于自然的解决方案，确保实现每年吸收</a:t>
            </a:r>
            <a:r>
              <a:rPr lang="en-US" altLang="zh-CN" sz="2400" dirty="0"/>
              <a:t>8</a:t>
            </a:r>
            <a:r>
              <a:rPr lang="zh-CN" altLang="en-US" sz="2400" dirty="0"/>
              <a:t>亿吨二氧化碳等。</a:t>
            </a:r>
          </a:p>
          <a:p>
            <a:endParaRPr lang="en-US" sz="2400" dirty="0"/>
          </a:p>
        </p:txBody>
      </p:sp>
    </p:spTree>
    <p:extLst>
      <p:ext uri="{BB962C8B-B14F-4D97-AF65-F5344CB8AC3E}">
        <p14:creationId xmlns:p14="http://schemas.microsoft.com/office/powerpoint/2010/main" val="2654906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B32B4-4AC4-4B9B-8452-55ED3F6EFFC1}"/>
              </a:ext>
            </a:extLst>
          </p:cNvPr>
          <p:cNvSpPr>
            <a:spLocks noGrp="1"/>
          </p:cNvSpPr>
          <p:nvPr>
            <p:ph type="title"/>
          </p:nvPr>
        </p:nvSpPr>
        <p:spPr/>
        <p:txBody>
          <a:bodyPr/>
          <a:lstStyle/>
          <a:p>
            <a:r>
              <a:rPr lang="zh-CN" altLang="en-US" dirty="0"/>
              <a:t>战略政策成效</a:t>
            </a:r>
            <a:endParaRPr lang="en-US" dirty="0"/>
          </a:p>
        </p:txBody>
      </p:sp>
      <p:sp>
        <p:nvSpPr>
          <p:cNvPr id="3" name="Text Placeholder 2">
            <a:extLst>
              <a:ext uri="{FF2B5EF4-FFF2-40B4-BE49-F238E27FC236}">
                <a16:creationId xmlns:a16="http://schemas.microsoft.com/office/drawing/2014/main" id="{7E209D56-B2EC-4D61-AB52-2F88EA9A3EA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435770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82DBD-3855-4DF5-B8E1-DC01D5E34747}"/>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CB64DCD2-9A63-42D9-AA0C-D3CB9A8FE5FB}"/>
              </a:ext>
            </a:extLst>
          </p:cNvPr>
          <p:cNvSpPr>
            <a:spLocks noGrp="1"/>
          </p:cNvSpPr>
          <p:nvPr>
            <p:ph idx="1"/>
          </p:nvPr>
        </p:nvSpPr>
        <p:spPr/>
        <p:txBody>
          <a:bodyPr/>
          <a:lstStyle/>
          <a:p>
            <a:r>
              <a:rPr lang="zh-CN" altLang="en-US" dirty="0"/>
              <a:t>推动经济高质量发展</a:t>
            </a:r>
            <a:endParaRPr lang="en-US" altLang="zh-CN" dirty="0"/>
          </a:p>
          <a:p>
            <a:r>
              <a:rPr lang="zh-CN" altLang="en-US" dirty="0"/>
              <a:t>改善提升环境质量</a:t>
            </a:r>
            <a:endParaRPr lang="en-US" altLang="zh-CN" dirty="0"/>
          </a:p>
          <a:p>
            <a:r>
              <a:rPr lang="zh-CN" altLang="en-US" dirty="0"/>
              <a:t>提高生态系统稳定性</a:t>
            </a:r>
            <a:endParaRPr lang="en-US" altLang="zh-CN" dirty="0"/>
          </a:p>
        </p:txBody>
      </p:sp>
    </p:spTree>
    <p:extLst>
      <p:ext uri="{BB962C8B-B14F-4D97-AF65-F5344CB8AC3E}">
        <p14:creationId xmlns:p14="http://schemas.microsoft.com/office/powerpoint/2010/main" val="2714881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4933D-8708-4970-9C07-A74A178683B1}"/>
              </a:ext>
            </a:extLst>
          </p:cNvPr>
          <p:cNvSpPr>
            <a:spLocks noGrp="1"/>
          </p:cNvSpPr>
          <p:nvPr>
            <p:ph type="title"/>
          </p:nvPr>
        </p:nvSpPr>
        <p:spPr/>
        <p:txBody>
          <a:bodyPr/>
          <a:lstStyle/>
          <a:p>
            <a:r>
              <a:rPr lang="zh-CN" altLang="en-US" dirty="0"/>
              <a:t>能源结构</a:t>
            </a:r>
            <a:endParaRPr lang="en-US" dirty="0"/>
          </a:p>
        </p:txBody>
      </p:sp>
      <p:sp>
        <p:nvSpPr>
          <p:cNvPr id="3" name="Content Placeholder 2">
            <a:extLst>
              <a:ext uri="{FF2B5EF4-FFF2-40B4-BE49-F238E27FC236}">
                <a16:creationId xmlns:a16="http://schemas.microsoft.com/office/drawing/2014/main" id="{37BCCD23-BFC6-46E1-8831-D70774A5677D}"/>
              </a:ext>
            </a:extLst>
          </p:cNvPr>
          <p:cNvSpPr>
            <a:spLocks noGrp="1"/>
          </p:cNvSpPr>
          <p:nvPr>
            <p:ph idx="1"/>
          </p:nvPr>
        </p:nvSpPr>
        <p:spPr/>
        <p:txBody>
          <a:bodyPr/>
          <a:lstStyle/>
          <a:p>
            <a:r>
              <a:rPr lang="zh-CN" altLang="en-US" dirty="0"/>
              <a:t>煤炭占我国能源消费总量比重始终第一，但是总体呈现下降趋势。</a:t>
            </a:r>
            <a:endParaRPr lang="en-US" altLang="zh-CN" dirty="0"/>
          </a:p>
          <a:p>
            <a:r>
              <a:rPr lang="zh-CN" altLang="en-US" dirty="0"/>
              <a:t>由</a:t>
            </a:r>
            <a:r>
              <a:rPr lang="en-US" altLang="zh-CN" dirty="0"/>
              <a:t>1953</a:t>
            </a:r>
            <a:r>
              <a:rPr lang="zh-CN" altLang="en-US" dirty="0"/>
              <a:t>年的</a:t>
            </a:r>
            <a:r>
              <a:rPr lang="en-US" altLang="zh-CN" dirty="0"/>
              <a:t>94.4%</a:t>
            </a:r>
            <a:r>
              <a:rPr lang="zh-CN" altLang="en-US" dirty="0"/>
              <a:t>下降到</a:t>
            </a:r>
            <a:r>
              <a:rPr lang="en-US" altLang="zh-CN" dirty="0"/>
              <a:t>2018</a:t>
            </a:r>
            <a:r>
              <a:rPr lang="zh-CN" altLang="en-US" dirty="0"/>
              <a:t>年的</a:t>
            </a:r>
            <a:r>
              <a:rPr lang="en-US" altLang="zh-CN" dirty="0"/>
              <a:t>68.8%</a:t>
            </a:r>
            <a:endParaRPr lang="en-US" dirty="0"/>
          </a:p>
        </p:txBody>
      </p:sp>
      <p:pic>
        <p:nvPicPr>
          <p:cNvPr id="1028" name="Picture 4" descr="http://p3.itc.cn/images01/20200610/ea297d709fda4867b029829948afff39.jpeg">
            <a:extLst>
              <a:ext uri="{FF2B5EF4-FFF2-40B4-BE49-F238E27FC236}">
                <a16:creationId xmlns:a16="http://schemas.microsoft.com/office/drawing/2014/main" id="{614E3A3B-F336-439C-8F46-06546E239A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3495085"/>
            <a:ext cx="5715000" cy="31242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p3.itc.cn/images01/20200610/9c18c3d4df2d4f9db1620b342ffbf2c4.png">
            <a:extLst>
              <a:ext uri="{FF2B5EF4-FFF2-40B4-BE49-F238E27FC236}">
                <a16:creationId xmlns:a16="http://schemas.microsoft.com/office/drawing/2014/main" id="{EC13DE7F-507F-47B0-8485-6031883CE2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3409950"/>
            <a:ext cx="5715000" cy="3448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8295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769AE-63B1-4BEA-B9B6-60ACC3ED723E}"/>
              </a:ext>
            </a:extLst>
          </p:cNvPr>
          <p:cNvSpPr>
            <a:spLocks noGrp="1"/>
          </p:cNvSpPr>
          <p:nvPr>
            <p:ph type="title"/>
          </p:nvPr>
        </p:nvSpPr>
        <p:spPr/>
        <p:txBody>
          <a:bodyPr/>
          <a:lstStyle/>
          <a:p>
            <a:r>
              <a:rPr lang="zh-CN" altLang="en-US" dirty="0"/>
              <a:t>能效水平显著提高 单位</a:t>
            </a:r>
            <a:r>
              <a:rPr lang="en-US" altLang="zh-CN" dirty="0"/>
              <a:t>GDP</a:t>
            </a:r>
            <a:r>
              <a:rPr lang="zh-CN" altLang="en-US" dirty="0"/>
              <a:t>能耗不断下降</a:t>
            </a:r>
            <a:endParaRPr lang="en-US" dirty="0"/>
          </a:p>
        </p:txBody>
      </p:sp>
      <p:sp>
        <p:nvSpPr>
          <p:cNvPr id="3" name="Content Placeholder 2">
            <a:extLst>
              <a:ext uri="{FF2B5EF4-FFF2-40B4-BE49-F238E27FC236}">
                <a16:creationId xmlns:a16="http://schemas.microsoft.com/office/drawing/2014/main" id="{FC863E63-1E43-4E77-B102-9A6185784FD6}"/>
              </a:ext>
            </a:extLst>
          </p:cNvPr>
          <p:cNvSpPr>
            <a:spLocks noGrp="1"/>
          </p:cNvSpPr>
          <p:nvPr>
            <p:ph idx="1"/>
          </p:nvPr>
        </p:nvSpPr>
        <p:spPr/>
        <p:txBody>
          <a:bodyPr/>
          <a:lstStyle/>
          <a:p>
            <a:endParaRPr lang="en-US" dirty="0"/>
          </a:p>
        </p:txBody>
      </p:sp>
      <p:pic>
        <p:nvPicPr>
          <p:cNvPr id="2050" name="Picture 2" descr="http://n.sinaimg.cn/translate/20171010/vm6s-fymrcpw5377421.jpg">
            <a:extLst>
              <a:ext uri="{FF2B5EF4-FFF2-40B4-BE49-F238E27FC236}">
                <a16:creationId xmlns:a16="http://schemas.microsoft.com/office/drawing/2014/main" id="{B7E2A3F0-D8E4-4723-825E-22A7A31E96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5748" y="3429000"/>
            <a:ext cx="6106252" cy="316348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ee the source image">
            <a:extLst>
              <a:ext uri="{FF2B5EF4-FFF2-40B4-BE49-F238E27FC236}">
                <a16:creationId xmlns:a16="http://schemas.microsoft.com/office/drawing/2014/main" id="{C6AD6A10-E417-49D4-881C-AA234BBF81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9795" y="2817501"/>
            <a:ext cx="4249540" cy="3914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7142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2F7DD-406A-4606-B3A5-7BBD18F22A1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F72FE23-4BE0-41C2-882C-E9037B1A759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C6D49D3-D275-4A18-905E-30ABE764A331}"/>
              </a:ext>
            </a:extLst>
          </p:cNvPr>
          <p:cNvPicPr>
            <a:picLocks noChangeAspect="1"/>
          </p:cNvPicPr>
          <p:nvPr/>
        </p:nvPicPr>
        <p:blipFill>
          <a:blip r:embed="rId2"/>
          <a:stretch>
            <a:fillRect/>
          </a:stretch>
        </p:blipFill>
        <p:spPr>
          <a:xfrm>
            <a:off x="1236700" y="0"/>
            <a:ext cx="9718600" cy="6858000"/>
          </a:xfrm>
          <a:prstGeom prst="rect">
            <a:avLst/>
          </a:prstGeom>
        </p:spPr>
      </p:pic>
    </p:spTree>
    <p:extLst>
      <p:ext uri="{BB962C8B-B14F-4D97-AF65-F5344CB8AC3E}">
        <p14:creationId xmlns:p14="http://schemas.microsoft.com/office/powerpoint/2010/main" val="1111572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3FFC0-FE33-48F7-97DA-0FFE4747986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06C8304-339F-4B0C-BCC1-6431ED4AB9B3}"/>
              </a:ext>
            </a:extLst>
          </p:cNvPr>
          <p:cNvSpPr>
            <a:spLocks noGrp="1"/>
          </p:cNvSpPr>
          <p:nvPr>
            <p:ph idx="1"/>
          </p:nvPr>
        </p:nvSpPr>
        <p:spPr/>
        <p:txBody>
          <a:bodyPr/>
          <a:lstStyle/>
          <a:p>
            <a:r>
              <a:rPr lang="en-US" altLang="zh-CN" dirty="0"/>
              <a:t>《</a:t>
            </a:r>
            <a:r>
              <a:rPr lang="zh-CN" altLang="en-US" dirty="0"/>
              <a:t>中国空气质量改善报告（</a:t>
            </a:r>
            <a:r>
              <a:rPr lang="en-US" altLang="zh-CN" dirty="0"/>
              <a:t>2013-2018</a:t>
            </a:r>
            <a:r>
              <a:rPr lang="zh-CN" altLang="en-US" dirty="0"/>
              <a:t>年）</a:t>
            </a:r>
            <a:r>
              <a:rPr lang="en-US" altLang="zh-CN" dirty="0"/>
              <a:t>》</a:t>
            </a:r>
            <a:r>
              <a:rPr lang="zh-CN" altLang="en-US" dirty="0"/>
              <a:t>指出，</a:t>
            </a:r>
            <a:r>
              <a:rPr lang="en-US" altLang="zh-CN" dirty="0"/>
              <a:t>2013—2018</a:t>
            </a:r>
            <a:r>
              <a:rPr lang="zh-CN" altLang="en-US" dirty="0"/>
              <a:t>年短短</a:t>
            </a:r>
            <a:r>
              <a:rPr lang="en-US" altLang="zh-CN" dirty="0"/>
              <a:t>6</a:t>
            </a:r>
            <a:r>
              <a:rPr lang="zh-CN" altLang="en-US" dirty="0"/>
              <a:t>年时间，在保持经济平稳快速发展的同时，中国环境空气质量总体改善，重点区域明显好转。</a:t>
            </a:r>
            <a:endParaRPr lang="en-US" altLang="zh-CN" dirty="0"/>
          </a:p>
          <a:p>
            <a:r>
              <a:rPr lang="en-US" altLang="zh-CN" dirty="0"/>
              <a:t>2013</a:t>
            </a:r>
            <a:r>
              <a:rPr lang="zh-CN" altLang="en-US" dirty="0"/>
              <a:t>以来，中国经济持续增长、能源消费量持续增加，</a:t>
            </a:r>
            <a:r>
              <a:rPr lang="en-US" altLang="zh-CN" dirty="0"/>
              <a:t>2018</a:t>
            </a:r>
            <a:r>
              <a:rPr lang="zh-CN" altLang="en-US" dirty="0"/>
              <a:t>年全国</a:t>
            </a:r>
            <a:r>
              <a:rPr lang="en-US" altLang="zh-CN" dirty="0"/>
              <a:t>GDP</a:t>
            </a:r>
            <a:r>
              <a:rPr lang="zh-CN" altLang="en-US" dirty="0"/>
              <a:t>相比</a:t>
            </a:r>
            <a:r>
              <a:rPr lang="en-US" altLang="zh-CN" dirty="0"/>
              <a:t>2013</a:t>
            </a:r>
            <a:r>
              <a:rPr lang="zh-CN" altLang="en-US" dirty="0"/>
              <a:t>年增长</a:t>
            </a:r>
            <a:r>
              <a:rPr lang="en-US" altLang="zh-CN" dirty="0"/>
              <a:t>39%</a:t>
            </a:r>
            <a:r>
              <a:rPr lang="zh-CN" altLang="en-US" dirty="0"/>
              <a:t>，能源消费量和民用汽车保有量分别增长</a:t>
            </a:r>
            <a:r>
              <a:rPr lang="en-US" altLang="zh-CN" dirty="0"/>
              <a:t>11%</a:t>
            </a:r>
            <a:r>
              <a:rPr lang="zh-CN" altLang="en-US" dirty="0"/>
              <a:t>和</a:t>
            </a:r>
            <a:r>
              <a:rPr lang="en-US" altLang="zh-CN" dirty="0"/>
              <a:t>83%</a:t>
            </a:r>
            <a:r>
              <a:rPr lang="zh-CN" altLang="en-US" dirty="0"/>
              <a:t>，多项大气污染物浓度实现了大幅下降，全国环境空气质量总体改善。</a:t>
            </a:r>
            <a:endParaRPr lang="en-US" dirty="0"/>
          </a:p>
        </p:txBody>
      </p:sp>
    </p:spTree>
    <p:extLst>
      <p:ext uri="{BB962C8B-B14F-4D97-AF65-F5344CB8AC3E}">
        <p14:creationId xmlns:p14="http://schemas.microsoft.com/office/powerpoint/2010/main" val="1082113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F8367-8B67-465C-A780-A217791C6741}"/>
              </a:ext>
            </a:extLst>
          </p:cNvPr>
          <p:cNvSpPr>
            <a:spLocks noGrp="1"/>
          </p:cNvSpPr>
          <p:nvPr>
            <p:ph type="title"/>
          </p:nvPr>
        </p:nvSpPr>
        <p:spPr/>
        <p:txBody>
          <a:bodyPr/>
          <a:lstStyle/>
          <a:p>
            <a:r>
              <a:rPr lang="zh-CN" altLang="en-US" dirty="0"/>
              <a:t>自然保护区数量和面积迅速增加</a:t>
            </a:r>
            <a:endParaRPr lang="en-US" dirty="0"/>
          </a:p>
        </p:txBody>
      </p:sp>
      <p:sp>
        <p:nvSpPr>
          <p:cNvPr id="3" name="Content Placeholder 2">
            <a:extLst>
              <a:ext uri="{FF2B5EF4-FFF2-40B4-BE49-F238E27FC236}">
                <a16:creationId xmlns:a16="http://schemas.microsoft.com/office/drawing/2014/main" id="{7968F1BF-ACD0-4CBE-B69B-D9837E4CBAE3}"/>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C0E9E5C3-0C32-473E-B152-31A9E1FDB894}"/>
              </a:ext>
            </a:extLst>
          </p:cNvPr>
          <p:cNvPicPr>
            <a:picLocks noChangeAspect="1"/>
          </p:cNvPicPr>
          <p:nvPr/>
        </p:nvPicPr>
        <p:blipFill>
          <a:blip r:embed="rId2"/>
          <a:stretch>
            <a:fillRect/>
          </a:stretch>
        </p:blipFill>
        <p:spPr>
          <a:xfrm>
            <a:off x="7799532" y="2944517"/>
            <a:ext cx="4084880" cy="3548358"/>
          </a:xfrm>
          <a:prstGeom prst="rect">
            <a:avLst/>
          </a:prstGeom>
        </p:spPr>
      </p:pic>
      <p:pic>
        <p:nvPicPr>
          <p:cNvPr id="5" name="Picture 4">
            <a:extLst>
              <a:ext uri="{FF2B5EF4-FFF2-40B4-BE49-F238E27FC236}">
                <a16:creationId xmlns:a16="http://schemas.microsoft.com/office/drawing/2014/main" id="{D136703B-F3A9-498E-B0D0-33F2C42B3E25}"/>
              </a:ext>
            </a:extLst>
          </p:cNvPr>
          <p:cNvPicPr>
            <a:picLocks noChangeAspect="1"/>
          </p:cNvPicPr>
          <p:nvPr/>
        </p:nvPicPr>
        <p:blipFill>
          <a:blip r:embed="rId3"/>
          <a:stretch>
            <a:fillRect/>
          </a:stretch>
        </p:blipFill>
        <p:spPr>
          <a:xfrm>
            <a:off x="146555" y="2447158"/>
            <a:ext cx="7652977" cy="4410842"/>
          </a:xfrm>
          <a:prstGeom prst="rect">
            <a:avLst/>
          </a:prstGeom>
        </p:spPr>
      </p:pic>
    </p:spTree>
    <p:extLst>
      <p:ext uri="{BB962C8B-B14F-4D97-AF65-F5344CB8AC3E}">
        <p14:creationId xmlns:p14="http://schemas.microsoft.com/office/powerpoint/2010/main" val="1500619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E2EBD-00A1-4A52-95DF-C046AF06097F}"/>
              </a:ext>
            </a:extLst>
          </p:cNvPr>
          <p:cNvSpPr>
            <a:spLocks noGrp="1"/>
          </p:cNvSpPr>
          <p:nvPr>
            <p:ph type="title"/>
          </p:nvPr>
        </p:nvSpPr>
        <p:spPr/>
        <p:txBody>
          <a:bodyPr/>
          <a:lstStyle/>
          <a:p>
            <a:r>
              <a:rPr lang="zh-CN" altLang="en-US" dirty="0"/>
              <a:t>改革重点方向</a:t>
            </a:r>
            <a:endParaRPr lang="en-US" dirty="0"/>
          </a:p>
        </p:txBody>
      </p:sp>
      <p:sp>
        <p:nvSpPr>
          <p:cNvPr id="3" name="Text Placeholder 2">
            <a:extLst>
              <a:ext uri="{FF2B5EF4-FFF2-40B4-BE49-F238E27FC236}">
                <a16:creationId xmlns:a16="http://schemas.microsoft.com/office/drawing/2014/main" id="{A159AB00-C78F-433F-A35E-0D725504305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470032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TotalTime>
  <Words>649</Words>
  <Application>Microsoft Office PowerPoint</Application>
  <PresentationFormat>Widescreen</PresentationFormat>
  <Paragraphs>22</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等线</vt:lpstr>
      <vt:lpstr>等线 Light</vt:lpstr>
      <vt:lpstr>Arial</vt:lpstr>
      <vt:lpstr>Calibri</vt:lpstr>
      <vt:lpstr>Calibri Light</vt:lpstr>
      <vt:lpstr>Office Theme</vt:lpstr>
      <vt:lpstr>PowerPoint Presentation</vt:lpstr>
      <vt:lpstr>战略政策成效</vt:lpstr>
      <vt:lpstr>PowerPoint Presentation</vt:lpstr>
      <vt:lpstr>能源结构</vt:lpstr>
      <vt:lpstr>能效水平显著提高 单位GDP能耗不断下降</vt:lpstr>
      <vt:lpstr>PowerPoint Presentation</vt:lpstr>
      <vt:lpstr>PowerPoint Presentation</vt:lpstr>
      <vt:lpstr>自然保护区数量和面积迅速增加</vt:lpstr>
      <vt:lpstr>改革重点方向</vt:lpstr>
      <vt:lpstr>PowerPoint Presentation</vt:lpstr>
      <vt:lpstr>倒逼结构调整，促高质量发展与生态环境质量提升</vt:lpstr>
      <vt:lpstr>“十四五”规划中，二氧化碳减排将有硬措施</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张庭梁</dc:creator>
  <cp:lastModifiedBy>张庭梁</cp:lastModifiedBy>
  <cp:revision>10</cp:revision>
  <dcterms:created xsi:type="dcterms:W3CDTF">2020-10-26T11:12:39Z</dcterms:created>
  <dcterms:modified xsi:type="dcterms:W3CDTF">2020-10-27T11:55:02Z</dcterms:modified>
</cp:coreProperties>
</file>

<file path=docProps/thumbnail.jpeg>
</file>